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D435-F18E-45CA-B8F8-2D91427FBA5A}" type="datetimeFigureOut">
              <a:rPr lang="sr-Latn-CS" smtClean="0"/>
              <a:pPr/>
              <a:t>12.5.2013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Savremene tehnologije spajanja materijala 2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Brzina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Brzina zavarivanja se određuje kao i kod REL postupka, prema izrazu:</a:t>
            </a:r>
            <a:endParaRPr lang="sr-Latn-C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30625" t="44000" r="55625" b="50000"/>
          <a:stretch>
            <a:fillRect/>
          </a:stretch>
        </p:blipFill>
        <p:spPr bwMode="auto">
          <a:xfrm>
            <a:off x="3429000" y="29718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Napon luka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Vrlo važan parametar – ako je napon luka prevelik, dolazi do nestabilnosti luka i prštanja tečnog metala (treba težiti kratkom luku).</a:t>
            </a:r>
          </a:p>
          <a:p>
            <a:r>
              <a:rPr lang="sr-Latn-CS" dirty="0" smtClean="0"/>
              <a:t>Slično se dobija povećanjem elektrodne žice – postoji zavisnost:</a:t>
            </a:r>
          </a:p>
          <a:p>
            <a:endParaRPr lang="sr-Latn-C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30625" t="66000" r="2500" b="23000"/>
          <a:stretch>
            <a:fillRect/>
          </a:stretch>
        </p:blipFill>
        <p:spPr bwMode="auto">
          <a:xfrm rot="60000">
            <a:off x="540094" y="4566884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Napon luka u zavisnosti od struje zavarivanja: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8885" t="28601" r="18125" b="50000"/>
          <a:stretch>
            <a:fillRect/>
          </a:stretch>
        </p:blipFill>
        <p:spPr bwMode="auto">
          <a:xfrm rot="120000">
            <a:off x="1585997" y="1562484"/>
            <a:ext cx="6295968" cy="366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Ukupna površina poprečnog preseka navarenog metala A</a:t>
            </a:r>
            <a:r>
              <a:rPr lang="sr-Latn-CS" baseline="-25000" dirty="0" smtClean="0"/>
              <a:t>uk</a:t>
            </a:r>
            <a:endParaRPr lang="sr-Latn-C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6179"/>
          <a:stretch>
            <a:fillRect/>
          </a:stretch>
        </p:blipFill>
        <p:spPr bwMode="auto">
          <a:xfrm rot="-60000">
            <a:off x="-32355" y="1489261"/>
            <a:ext cx="4639958" cy="506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60000">
            <a:off x="4769808" y="1474460"/>
            <a:ext cx="4296003" cy="524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Površina poprečnog preseka jednog zavara A</a:t>
            </a:r>
            <a:r>
              <a:rPr lang="sr-Latn-CS" baseline="-25000" dirty="0" smtClean="0"/>
              <a:t>z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Zavisi od debljine elektrodne žice, struje i brzine zavarivanja: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3750" t="68388" r="9375" b="5000"/>
          <a:stretch>
            <a:fillRect/>
          </a:stretch>
        </p:blipFill>
        <p:spPr bwMode="auto">
          <a:xfrm rot="120000">
            <a:off x="669581" y="2992271"/>
            <a:ext cx="8151092" cy="36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Potreban broj prolaza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				      n=</a:t>
            </a:r>
            <a:r>
              <a:rPr lang="sr-Latn-CS" dirty="0" smtClean="0"/>
              <a:t>A</a:t>
            </a:r>
            <a:r>
              <a:rPr lang="sr-Latn-CS" baseline="-25000" dirty="0" smtClean="0"/>
              <a:t>uk</a:t>
            </a:r>
            <a:r>
              <a:rPr lang="sr-Latn-CS" dirty="0" smtClean="0"/>
              <a:t>/A</a:t>
            </a:r>
            <a:r>
              <a:rPr lang="sr-Latn-CS" baseline="-25000" dirty="0" smtClean="0"/>
              <a:t>z</a:t>
            </a: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Potrošnja CO</a:t>
            </a:r>
            <a:r>
              <a:rPr lang="sr-Latn-CS" baseline="-25000" dirty="0" smtClean="0"/>
              <a:t>2</a:t>
            </a:r>
            <a:endParaRPr lang="sr-Latn-C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Potrošnja CO</a:t>
                      </a:r>
                      <a:r>
                        <a:rPr lang="sr-Latn-CS" baseline="-25000" dirty="0" smtClean="0"/>
                        <a:t>2 </a:t>
                      </a:r>
                      <a:r>
                        <a:rPr lang="sr-Latn-CS" baseline="0" dirty="0" smtClean="0"/>
                        <a:t>[l/min]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5-12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14-25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Prečnik elektrodne žice [mm]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0,5-1,2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1,6-3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447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800" dirty="0" smtClean="0"/>
              <a:t> Dobra gasna zaštita luka i rastopa</a:t>
            </a:r>
          </a:p>
          <a:p>
            <a:pPr>
              <a:buFont typeface="Arial" pitchFamily="34" charset="0"/>
              <a:buChar char="•"/>
            </a:pPr>
            <a:endParaRPr lang="sr-Latn-CS" sz="2800" dirty="0" smtClean="0"/>
          </a:p>
          <a:p>
            <a:pPr>
              <a:buFont typeface="Arial" pitchFamily="34" charset="0"/>
              <a:buChar char="•"/>
            </a:pPr>
            <a:endParaRPr lang="sr-Latn-CS" sz="2800" dirty="0" smtClean="0"/>
          </a:p>
          <a:p>
            <a:pPr>
              <a:buFont typeface="Arial" pitchFamily="34" charset="0"/>
              <a:buChar char="•"/>
            </a:pPr>
            <a:endParaRPr lang="sr-Latn-CS" sz="2800" dirty="0" smtClean="0"/>
          </a:p>
          <a:p>
            <a:pPr>
              <a:buFont typeface="Arial" pitchFamily="34" charset="0"/>
              <a:buChar char="•"/>
            </a:pPr>
            <a:endParaRPr lang="sr-Latn-CS" sz="2800" dirty="0" smtClean="0"/>
          </a:p>
          <a:p>
            <a:pPr>
              <a:buFont typeface="Arial" pitchFamily="34" charset="0"/>
              <a:buChar char="•"/>
            </a:pPr>
            <a:endParaRPr lang="sr-Latn-CS" sz="2800" dirty="0" smtClean="0"/>
          </a:p>
          <a:p>
            <a:pPr>
              <a:buFont typeface="Arial" pitchFamily="34" charset="0"/>
              <a:buChar char="•"/>
            </a:pPr>
            <a:r>
              <a:rPr lang="sr-Latn-CS" sz="2800" dirty="0" smtClean="0"/>
              <a:t>Potrošnja se povećava kad se povećava rastojanje vrha mlaznice od osnovnog materijala i struja zavarivanja.</a:t>
            </a:r>
            <a:endParaRPr lang="sr-Latn-C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Proračun parametara režima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Latn-CS" dirty="0" smtClean="0"/>
              <a:t>Režimi ručnog elektrolučnog zavarivanja (REL, E postupak)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Režimi EPP zavarivanja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Režimi MAG zavarivanja</a:t>
            </a:r>
            <a:endParaRPr lang="sr-Latn-CS" dirty="0"/>
          </a:p>
        </p:txBody>
      </p:sp>
      <p:sp>
        <p:nvSpPr>
          <p:cNvPr id="4" name="Oval 3"/>
          <p:cNvSpPr/>
          <p:nvPr/>
        </p:nvSpPr>
        <p:spPr>
          <a:xfrm>
            <a:off x="0" y="4114800"/>
            <a:ext cx="518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sr-Latn-CS" dirty="0" smtClean="0"/>
              <a:t>Režimi MAG zavarivanja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Režimi zavarivanja u atmosferi CO</a:t>
            </a:r>
            <a:r>
              <a:rPr lang="sr-Latn-CS" baseline="-25000" dirty="0" smtClean="0"/>
              <a:t>2</a:t>
            </a:r>
            <a:r>
              <a:rPr lang="sr-Latn-CS" dirty="0" smtClean="0"/>
              <a:t> (MAG) zavise od: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Debljine osnovnog materijala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Oblika spoja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Oblika žljeba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Položaja zavarivanja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Prečnik elektrodne žice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267" t="26228" r="55958" b="15000"/>
          <a:stretch>
            <a:fillRect/>
          </a:stretch>
        </p:blipFill>
        <p:spPr bwMode="auto">
          <a:xfrm rot="5520000">
            <a:off x="1786354" y="27216"/>
            <a:ext cx="5590209" cy="79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sr-Latn-CS" dirty="0" smtClean="0"/>
              <a:t>Elektrodna žica manjeg prečnika za istu struju zavarivanja obezbeđuje:</a:t>
            </a:r>
          </a:p>
          <a:p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povećanu stabilnost gorenja luka, 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smanjuje prštanje tečnog metala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povećava dubinu uvara i 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povećava produktivnost rada</a:t>
            </a:r>
            <a:endParaRPr lang="sr-Latn-C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Struja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Određuje </a:t>
            </a:r>
            <a:r>
              <a:rPr lang="sr-Latn-CS" dirty="0" smtClean="0"/>
              <a:t>se u zavisnosti od prečnika elektrodne žice:</a:t>
            </a: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352800"/>
          <a:ext cx="8534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Prečnik elektrodne žice [mm]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2,5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Struja zavarivanja [A]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40-100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60-150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80-180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100-250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140-300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300-650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sr-Latn-CS" sz="2800" dirty="0" smtClean="0"/>
              <a:t>Pri zavarivanju bez podložne trake, sa razmakom između limova uzimaju se vrednosti sa donje granice opsega:</a:t>
            </a:r>
          </a:p>
          <a:p>
            <a:endParaRPr lang="sr-Latn-CS" sz="2800" dirty="0" smtClean="0"/>
          </a:p>
          <a:p>
            <a:endParaRPr lang="sr-Latn-CS" sz="2800" dirty="0" smtClean="0"/>
          </a:p>
          <a:p>
            <a:r>
              <a:rPr lang="sr-Latn-CS" sz="2800" dirty="0" smtClean="0"/>
              <a:t>Pri zavarivanju sa podložnom trakom, sa razmakom između </a:t>
            </a:r>
            <a:r>
              <a:rPr lang="sr-Latn-CS" sz="2800" dirty="0" smtClean="0"/>
              <a:t>limova, </a:t>
            </a:r>
            <a:r>
              <a:rPr lang="sr-Latn-CS" sz="2800" dirty="0" smtClean="0"/>
              <a:t>uzimaju vrednosti iz sredine do gornje granice opsega:</a:t>
            </a:r>
          </a:p>
          <a:p>
            <a:endParaRPr lang="sr-Latn-CS" sz="2800" dirty="0" smtClean="0"/>
          </a:p>
          <a:p>
            <a:endParaRPr lang="sr-Latn-CS" sz="2800" dirty="0" smtClean="0"/>
          </a:p>
          <a:p>
            <a:r>
              <a:rPr lang="sr-Latn-CS" sz="2800" dirty="0" smtClean="0"/>
              <a:t>Pri zavarivanju sa podložnom trakom, bez razmaka između limova uzimaju se vrednosti sa gornje granice opsega:</a:t>
            </a:r>
            <a:endParaRPr lang="sr-Latn-C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0" y="1828800"/>
            <a:ext cx="2514600" cy="544153"/>
            <a:chOff x="1295400" y="5410200"/>
            <a:chExt cx="2514600" cy="544153"/>
          </a:xfrm>
        </p:grpSpPr>
        <p:sp>
          <p:nvSpPr>
            <p:cNvPr id="5" name="Freeform 4"/>
            <p:cNvSpPr/>
            <p:nvPr/>
          </p:nvSpPr>
          <p:spPr>
            <a:xfrm>
              <a:off x="1295400" y="5410200"/>
              <a:ext cx="1295400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2648301" y="5410200"/>
              <a:ext cx="1161699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24200" y="3733800"/>
            <a:ext cx="2514600" cy="544153"/>
            <a:chOff x="1295400" y="5410200"/>
            <a:chExt cx="2514600" cy="544153"/>
          </a:xfrm>
        </p:grpSpPr>
        <p:sp>
          <p:nvSpPr>
            <p:cNvPr id="8" name="Freeform 7"/>
            <p:cNvSpPr/>
            <p:nvPr/>
          </p:nvSpPr>
          <p:spPr>
            <a:xfrm>
              <a:off x="1295400" y="5410200"/>
              <a:ext cx="1295400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2648301" y="5410200"/>
              <a:ext cx="1161699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3124200" y="5704247"/>
            <a:ext cx="1295400" cy="544153"/>
          </a:xfrm>
          <a:custGeom>
            <a:avLst/>
            <a:gdLst>
              <a:gd name="connsiteX0" fmla="*/ 0 w 1200501"/>
              <a:gd name="connsiteY0" fmla="*/ 0 h 544153"/>
              <a:gd name="connsiteX1" fmla="*/ 0 w 1200501"/>
              <a:gd name="connsiteY1" fmla="*/ 544153 h 544153"/>
              <a:gd name="connsiteX2" fmla="*/ 1200501 w 1200501"/>
              <a:gd name="connsiteY2" fmla="*/ 544153 h 544153"/>
              <a:gd name="connsiteX3" fmla="*/ 1200501 w 1200501"/>
              <a:gd name="connsiteY3" fmla="*/ 460005 h 544153"/>
              <a:gd name="connsiteX4" fmla="*/ 903181 w 1200501"/>
              <a:gd name="connsiteY4" fmla="*/ 11220 h 544153"/>
              <a:gd name="connsiteX5" fmla="*/ 0 w 1200501"/>
              <a:gd name="connsiteY5" fmla="*/ 0 h 5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501" h="544153">
                <a:moveTo>
                  <a:pt x="0" y="0"/>
                </a:moveTo>
                <a:lnTo>
                  <a:pt x="0" y="544153"/>
                </a:lnTo>
                <a:lnTo>
                  <a:pt x="1200501" y="544153"/>
                </a:lnTo>
                <a:lnTo>
                  <a:pt x="1200501" y="460005"/>
                </a:lnTo>
                <a:lnTo>
                  <a:pt x="903181" y="1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Freeform 11"/>
          <p:cNvSpPr/>
          <p:nvPr/>
        </p:nvSpPr>
        <p:spPr>
          <a:xfrm flipH="1">
            <a:off x="4419600" y="5704247"/>
            <a:ext cx="1161699" cy="544153"/>
          </a:xfrm>
          <a:custGeom>
            <a:avLst/>
            <a:gdLst>
              <a:gd name="connsiteX0" fmla="*/ 0 w 1200501"/>
              <a:gd name="connsiteY0" fmla="*/ 0 h 544153"/>
              <a:gd name="connsiteX1" fmla="*/ 0 w 1200501"/>
              <a:gd name="connsiteY1" fmla="*/ 544153 h 544153"/>
              <a:gd name="connsiteX2" fmla="*/ 1200501 w 1200501"/>
              <a:gd name="connsiteY2" fmla="*/ 544153 h 544153"/>
              <a:gd name="connsiteX3" fmla="*/ 1200501 w 1200501"/>
              <a:gd name="connsiteY3" fmla="*/ 460005 h 544153"/>
              <a:gd name="connsiteX4" fmla="*/ 903181 w 1200501"/>
              <a:gd name="connsiteY4" fmla="*/ 11220 h 544153"/>
              <a:gd name="connsiteX5" fmla="*/ 0 w 1200501"/>
              <a:gd name="connsiteY5" fmla="*/ 0 h 5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501" h="544153">
                <a:moveTo>
                  <a:pt x="0" y="0"/>
                </a:moveTo>
                <a:lnTo>
                  <a:pt x="0" y="544153"/>
                </a:lnTo>
                <a:lnTo>
                  <a:pt x="1200501" y="544153"/>
                </a:lnTo>
                <a:lnTo>
                  <a:pt x="1200501" y="460005"/>
                </a:lnTo>
                <a:lnTo>
                  <a:pt x="903181" y="1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Rectangle 12"/>
          <p:cNvSpPr/>
          <p:nvPr/>
        </p:nvSpPr>
        <p:spPr>
          <a:xfrm>
            <a:off x="4114800" y="426720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Rectangle 13"/>
          <p:cNvSpPr/>
          <p:nvPr/>
        </p:nvSpPr>
        <p:spPr>
          <a:xfrm>
            <a:off x="4114800" y="624840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10000" cy="5592763"/>
          </a:xfrm>
        </p:spPr>
        <p:txBody>
          <a:bodyPr/>
          <a:lstStyle/>
          <a:p>
            <a:r>
              <a:rPr lang="sr-Latn-CS" dirty="0" smtClean="0"/>
              <a:t>U horizontalno-vertikalnom, vertikalnom  položaju i </a:t>
            </a:r>
            <a:r>
              <a:rPr lang="sr-Latn-CS" dirty="0" smtClean="0"/>
              <a:t>položaju </a:t>
            </a:r>
            <a:r>
              <a:rPr lang="sr-Latn-CS" dirty="0" smtClean="0"/>
              <a:t>iznad glave, struja zavarivanja treba da se smanji za 10-20 % od one koja je preporučena za horizontalni položaj.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375" t="40000" r="55625" b="15000"/>
          <a:stretch>
            <a:fillRect/>
          </a:stretch>
        </p:blipFill>
        <p:spPr bwMode="auto">
          <a:xfrm>
            <a:off x="4114800" y="838200"/>
            <a:ext cx="494453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325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Savremene tehnologije spajanja materijala 2</vt:lpstr>
      <vt:lpstr>Proračun parametara režima zavarivanja</vt:lpstr>
      <vt:lpstr>Režimi MAG zavarivanja</vt:lpstr>
      <vt:lpstr>Slide 4</vt:lpstr>
      <vt:lpstr>Prečnik elektrodne žice</vt:lpstr>
      <vt:lpstr>Slide 6</vt:lpstr>
      <vt:lpstr>Struja zavarivanja</vt:lpstr>
      <vt:lpstr>Slide 8</vt:lpstr>
      <vt:lpstr>Slide 9</vt:lpstr>
      <vt:lpstr>Brzina zavarivanja</vt:lpstr>
      <vt:lpstr>Napon luka</vt:lpstr>
      <vt:lpstr>Slide 12</vt:lpstr>
      <vt:lpstr>Ukupna površina poprečnog preseka navarenog metala Auk</vt:lpstr>
      <vt:lpstr>Površina poprečnog preseka jednog zavara Az</vt:lpstr>
      <vt:lpstr>Potreban broj prolaza</vt:lpstr>
      <vt:lpstr>Potrošnja CO2</vt:lpstr>
      <vt:lpstr>Hvala na pažnji!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Savremene tehnologije spajanja materijala 2</dc:title>
  <dc:creator>Korisnik</dc:creator>
  <cp:lastModifiedBy>Korisnik</cp:lastModifiedBy>
  <cp:revision>175</cp:revision>
  <dcterms:created xsi:type="dcterms:W3CDTF">2013-03-01T20:53:04Z</dcterms:created>
  <dcterms:modified xsi:type="dcterms:W3CDTF">2013-05-12T09:41:28Z</dcterms:modified>
</cp:coreProperties>
</file>